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6" r:id="rId2"/>
    <p:sldId id="267" r:id="rId3"/>
    <p:sldId id="262" r:id="rId4"/>
    <p:sldId id="266" r:id="rId5"/>
    <p:sldId id="258" r:id="rId6"/>
    <p:sldId id="259" r:id="rId7"/>
    <p:sldId id="260" r:id="rId8"/>
    <p:sldId id="261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1446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F8B4A7-CA2B-432A-AD1C-CD101F462B64}" type="datetimeFigureOut">
              <a:rPr lang="es-MX" smtClean="0"/>
              <a:t>30/05/2012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22DE01-F07C-447D-B911-9333ECC42F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7612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2DE01-F07C-447D-B911-9333ECC42FAA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0382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 rot="20707748">
            <a:off x="-617539" y="-652551"/>
            <a:ext cx="6664606" cy="3942692"/>
          </a:xfrm>
          <a:custGeom>
            <a:avLst/>
            <a:gdLst/>
            <a:ahLst/>
            <a:cxnLst/>
            <a:rect l="l" t="t" r="r" b="b"/>
            <a:pathLst>
              <a:path w="6664606" h="3942692">
                <a:moveTo>
                  <a:pt x="1046923" y="0"/>
                </a:moveTo>
                <a:lnTo>
                  <a:pt x="6664606" y="1491692"/>
                </a:lnTo>
                <a:lnTo>
                  <a:pt x="6664606" y="3860602"/>
                </a:lnTo>
                <a:cubicBezTo>
                  <a:pt x="6664606" y="3905939"/>
                  <a:pt x="6627853" y="3942692"/>
                  <a:pt x="6582516" y="3942692"/>
                </a:cubicBezTo>
                <a:lnTo>
                  <a:pt x="0" y="3942692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 rot="20707748">
            <a:off x="6168153" y="-441831"/>
            <a:ext cx="3126510" cy="2426476"/>
          </a:xfrm>
          <a:custGeom>
            <a:avLst/>
            <a:gdLst/>
            <a:ahLst/>
            <a:cxnLst/>
            <a:rect l="l" t="t" r="r" b="b"/>
            <a:pathLst>
              <a:path w="3126510" h="2426476">
                <a:moveTo>
                  <a:pt x="0" y="0"/>
                </a:moveTo>
                <a:lnTo>
                  <a:pt x="3126510" y="830198"/>
                </a:lnTo>
                <a:lnTo>
                  <a:pt x="2702642" y="2426476"/>
                </a:lnTo>
                <a:lnTo>
                  <a:pt x="82091" y="2426476"/>
                </a:lnTo>
                <a:cubicBezTo>
                  <a:pt x="36754" y="2426475"/>
                  <a:pt x="1" y="2389722"/>
                  <a:pt x="1" y="2344385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 rot="20707748">
            <a:off x="7144098" y="2001564"/>
            <a:ext cx="2679455" cy="4946037"/>
          </a:xfrm>
          <a:custGeom>
            <a:avLst/>
            <a:gdLst/>
            <a:ahLst/>
            <a:cxnLst/>
            <a:rect l="l" t="t" r="r" b="b"/>
            <a:pathLst>
              <a:path w="2679455" h="4946037">
                <a:moveTo>
                  <a:pt x="2679455" y="0"/>
                </a:moveTo>
                <a:lnTo>
                  <a:pt x="1366108" y="4946037"/>
                </a:lnTo>
                <a:lnTo>
                  <a:pt x="0" y="4583288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 rot="20707748">
            <a:off x="-205621" y="3323292"/>
            <a:ext cx="7378073" cy="4557796"/>
          </a:xfrm>
          <a:custGeom>
            <a:avLst/>
            <a:gdLst/>
            <a:ahLst/>
            <a:cxnLst/>
            <a:rect l="l" t="t" r="r" b="b"/>
            <a:pathLst>
              <a:path w="7378073" h="4557796">
                <a:moveTo>
                  <a:pt x="7327936" y="6451"/>
                </a:moveTo>
                <a:cubicBezTo>
                  <a:pt x="7357400" y="18913"/>
                  <a:pt x="7378073" y="48087"/>
                  <a:pt x="7378073" y="82090"/>
                </a:cubicBezTo>
                <a:lnTo>
                  <a:pt x="7378073" y="4557796"/>
                </a:lnTo>
                <a:lnTo>
                  <a:pt x="0" y="2598658"/>
                </a:lnTo>
                <a:lnTo>
                  <a:pt x="690034" y="0"/>
                </a:lnTo>
                <a:lnTo>
                  <a:pt x="7295983" y="0"/>
                </a:lnTo>
                <a:cubicBezTo>
                  <a:pt x="7307317" y="0"/>
                  <a:pt x="7318115" y="2297"/>
                  <a:pt x="7327936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-900000">
            <a:off x="547834" y="3632676"/>
            <a:ext cx="5985159" cy="1606102"/>
          </a:xfrm>
        </p:spPr>
        <p:txBody>
          <a:bodyPr>
            <a:normAutofit/>
          </a:bodyPr>
          <a:lstStyle>
            <a:lvl1pPr>
              <a:lnSpc>
                <a:spcPts val="6000"/>
              </a:lnSpc>
              <a:defRPr sz="6000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-900000">
            <a:off x="2201145" y="5027230"/>
            <a:ext cx="4655297" cy="1128495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6741465" y="2313285"/>
            <a:ext cx="1524000" cy="365125"/>
          </a:xfrm>
        </p:spPr>
        <p:txBody>
          <a:bodyPr/>
          <a:lstStyle>
            <a:lvl1pPr algn="l">
              <a:defRPr sz="1800">
                <a:solidFill>
                  <a:schemeClr val="tx1"/>
                </a:solidFill>
              </a:defRPr>
            </a:lvl1pPr>
          </a:lstStyle>
          <a:p>
            <a:fld id="{4CD1782E-972A-4751-83F9-41E8A4C93FF9}" type="datetimeFigureOut">
              <a:rPr lang="es-MX" smtClean="0"/>
              <a:t>30/05/2012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6551292" y="1528629"/>
            <a:ext cx="2465987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6451719" y="1162062"/>
            <a:ext cx="2133600" cy="421038"/>
          </a:xfrm>
        </p:spPr>
        <p:txBody>
          <a:bodyPr anchor="ctr"/>
          <a:lstStyle>
            <a:lvl1pPr algn="l">
              <a:defRPr sz="2400">
                <a:solidFill>
                  <a:schemeClr val="tx1"/>
                </a:solidFill>
              </a:defRPr>
            </a:lvl1pPr>
          </a:lstStyle>
          <a:p>
            <a:fld id="{8086FC12-7024-4767-8CDA-DB6FC71457C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20707748">
            <a:off x="-895918" y="-766298"/>
            <a:ext cx="8332816" cy="5894380"/>
          </a:xfrm>
          <a:custGeom>
            <a:avLst/>
            <a:gdLst/>
            <a:ahLst/>
            <a:cxnLst/>
            <a:rect l="l" t="t" r="r" b="b"/>
            <a:pathLst>
              <a:path w="8332816" h="5894380">
                <a:moveTo>
                  <a:pt x="1565164" y="0"/>
                </a:moveTo>
                <a:lnTo>
                  <a:pt x="8332816" y="1797049"/>
                </a:lnTo>
                <a:lnTo>
                  <a:pt x="8332816" y="5812290"/>
                </a:lnTo>
                <a:cubicBezTo>
                  <a:pt x="8332816" y="5857627"/>
                  <a:pt x="8296063" y="5894380"/>
                  <a:pt x="8250726" y="5894380"/>
                </a:cubicBezTo>
                <a:lnTo>
                  <a:pt x="0" y="5894380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20707748">
            <a:off x="64746" y="5089618"/>
            <a:ext cx="8528044" cy="2911464"/>
          </a:xfrm>
          <a:custGeom>
            <a:avLst/>
            <a:gdLst/>
            <a:ahLst/>
            <a:cxnLst/>
            <a:rect l="l" t="t" r="r" b="b"/>
            <a:pathLst>
              <a:path w="8528044" h="2911464">
                <a:moveTo>
                  <a:pt x="8477907" y="6451"/>
                </a:moveTo>
                <a:cubicBezTo>
                  <a:pt x="8507371" y="18913"/>
                  <a:pt x="8528044" y="48087"/>
                  <a:pt x="8528044" y="82090"/>
                </a:cubicBezTo>
                <a:lnTo>
                  <a:pt x="8528044" y="2911464"/>
                </a:lnTo>
                <a:lnTo>
                  <a:pt x="0" y="646970"/>
                </a:lnTo>
                <a:lnTo>
                  <a:pt x="171794" y="0"/>
                </a:lnTo>
                <a:lnTo>
                  <a:pt x="8445954" y="0"/>
                </a:lnTo>
                <a:cubicBezTo>
                  <a:pt x="8457288" y="0"/>
                  <a:pt x="8468086" y="2297"/>
                  <a:pt x="847790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8533928" y="3839503"/>
            <a:ext cx="1011244" cy="2994350"/>
          </a:xfrm>
          <a:custGeom>
            <a:avLst/>
            <a:gdLst/>
            <a:ahLst/>
            <a:cxnLst/>
            <a:rect l="l" t="t" r="r" b="b"/>
            <a:pathLst>
              <a:path w="1011244" h="2994350">
                <a:moveTo>
                  <a:pt x="1011244" y="0"/>
                </a:moveTo>
                <a:lnTo>
                  <a:pt x="216140" y="2994350"/>
                </a:lnTo>
                <a:lnTo>
                  <a:pt x="0" y="2936957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7588490" y="-321837"/>
            <a:ext cx="1976541" cy="4072806"/>
          </a:xfrm>
          <a:custGeom>
            <a:avLst/>
            <a:gdLst/>
            <a:ahLst/>
            <a:cxnLst/>
            <a:rect l="l" t="t" r="r" b="b"/>
            <a:pathLst>
              <a:path w="1976541" h="4072806">
                <a:moveTo>
                  <a:pt x="0" y="0"/>
                </a:moveTo>
                <a:lnTo>
                  <a:pt x="1976541" y="524841"/>
                </a:lnTo>
                <a:lnTo>
                  <a:pt x="1034432" y="4072806"/>
                </a:lnTo>
                <a:lnTo>
                  <a:pt x="82090" y="4072806"/>
                </a:lnTo>
                <a:cubicBezTo>
                  <a:pt x="36753" y="4072806"/>
                  <a:pt x="0" y="4036053"/>
                  <a:pt x="0" y="399071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900000">
            <a:off x="3183882" y="4760430"/>
            <a:ext cx="5004753" cy="1299542"/>
          </a:xfrm>
        </p:spPr>
        <p:txBody>
          <a:bodyPr anchor="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-900000">
            <a:off x="781854" y="984581"/>
            <a:ext cx="6581279" cy="3604759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6996405" y="6238502"/>
            <a:ext cx="1524000" cy="365125"/>
          </a:xfrm>
        </p:spPr>
        <p:txBody>
          <a:bodyPr/>
          <a:lstStyle/>
          <a:p>
            <a:fld id="{4CD1782E-972A-4751-83F9-41E8A4C93FF9}" type="datetimeFigureOut">
              <a:rPr lang="es-MX" smtClean="0"/>
              <a:t>30/05/2012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5321849" y="609479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8182730" y="3246937"/>
            <a:ext cx="907445" cy="365125"/>
          </a:xfrm>
        </p:spPr>
        <p:txBody>
          <a:bodyPr/>
          <a:lstStyle>
            <a:lvl1pPr algn="l">
              <a:defRPr/>
            </a:lvl1pPr>
          </a:lstStyle>
          <a:p>
            <a:fld id="{8086FC12-7024-4767-8CDA-DB6FC71457C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20707748">
            <a:off x="-882907" y="-626065"/>
            <a:ext cx="7440156" cy="7347127"/>
          </a:xfrm>
          <a:custGeom>
            <a:avLst/>
            <a:gdLst/>
            <a:ahLst/>
            <a:cxnLst/>
            <a:rect l="l" t="t" r="r" b="b"/>
            <a:pathLst>
              <a:path w="7440156" h="7347127">
                <a:moveTo>
                  <a:pt x="1760047" y="0"/>
                </a:moveTo>
                <a:lnTo>
                  <a:pt x="7440156" y="1508269"/>
                </a:lnTo>
                <a:lnTo>
                  <a:pt x="7440156" y="7265037"/>
                </a:lnTo>
                <a:cubicBezTo>
                  <a:pt x="7440156" y="7310374"/>
                  <a:pt x="7403403" y="7347127"/>
                  <a:pt x="7358066" y="7347127"/>
                </a:cubicBezTo>
                <a:lnTo>
                  <a:pt x="2707078" y="7347127"/>
                </a:lnTo>
                <a:lnTo>
                  <a:pt x="0" y="6628304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20707748">
            <a:off x="3227235" y="6274264"/>
            <a:ext cx="4396677" cy="1167472"/>
          </a:xfrm>
          <a:custGeom>
            <a:avLst/>
            <a:gdLst/>
            <a:ahLst/>
            <a:cxnLst/>
            <a:rect l="l" t="t" r="r" b="b"/>
            <a:pathLst>
              <a:path w="4396677" h="1167472">
                <a:moveTo>
                  <a:pt x="4346539" y="6451"/>
                </a:moveTo>
                <a:cubicBezTo>
                  <a:pt x="4376003" y="18913"/>
                  <a:pt x="4396677" y="48087"/>
                  <a:pt x="4396677" y="82090"/>
                </a:cubicBezTo>
                <a:lnTo>
                  <a:pt x="4396677" y="1167472"/>
                </a:lnTo>
                <a:lnTo>
                  <a:pt x="0" y="0"/>
                </a:lnTo>
                <a:lnTo>
                  <a:pt x="4314586" y="0"/>
                </a:lnTo>
                <a:cubicBezTo>
                  <a:pt x="4325920" y="0"/>
                  <a:pt x="4336718" y="2297"/>
                  <a:pt x="4346539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7659524" y="5459724"/>
            <a:ext cx="1710569" cy="1538689"/>
          </a:xfrm>
          <a:custGeom>
            <a:avLst/>
            <a:gdLst/>
            <a:ahLst/>
            <a:cxnLst/>
            <a:rect l="l" t="t" r="r" b="b"/>
            <a:pathLst>
              <a:path w="1710569" h="1538689">
                <a:moveTo>
                  <a:pt x="1710569" y="1"/>
                </a:moveTo>
                <a:lnTo>
                  <a:pt x="1301993" y="1538689"/>
                </a:lnTo>
                <a:lnTo>
                  <a:pt x="0" y="1192965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6666426" y="-490731"/>
            <a:ext cx="3065776" cy="5811871"/>
          </a:xfrm>
          <a:custGeom>
            <a:avLst/>
            <a:gdLst/>
            <a:ahLst/>
            <a:cxnLst/>
            <a:rect l="l" t="t" r="r" b="b"/>
            <a:pathLst>
              <a:path w="3065776" h="5811871">
                <a:moveTo>
                  <a:pt x="0" y="0"/>
                </a:moveTo>
                <a:lnTo>
                  <a:pt x="3065776" y="814071"/>
                </a:lnTo>
                <a:lnTo>
                  <a:pt x="1738684" y="5811871"/>
                </a:lnTo>
                <a:lnTo>
                  <a:pt x="82090" y="5811871"/>
                </a:lnTo>
                <a:cubicBezTo>
                  <a:pt x="36753" y="5811871"/>
                  <a:pt x="0" y="5775118"/>
                  <a:pt x="0" y="572978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 rot="-900000">
            <a:off x="6793335" y="511413"/>
            <a:ext cx="1435608" cy="481888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-900000">
            <a:off x="967762" y="1075673"/>
            <a:ext cx="5398955" cy="508826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4CD1782E-972A-4751-83F9-41E8A4C93FF9}" type="datetimeFigureOut">
              <a:rPr lang="es-MX" smtClean="0"/>
              <a:t>30/05/2012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4997808" y="6188244"/>
            <a:ext cx="2380306" cy="365125"/>
          </a:xfrm>
        </p:spPr>
        <p:txBody>
          <a:bodyPr/>
          <a:lstStyle>
            <a:lvl1pPr algn="r">
              <a:defRPr/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8086FC12-7024-4767-8CDA-DB6FC71457C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 rot="907748">
            <a:off x="-865440" y="850599"/>
            <a:ext cx="3615441" cy="6151724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907748">
            <a:off x="17749" y="-511509"/>
            <a:ext cx="3735394" cy="1387781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907748">
            <a:off x="2146801" y="6590199"/>
            <a:ext cx="1981025" cy="535602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907748">
            <a:off x="3185141" y="-553633"/>
            <a:ext cx="6782931" cy="7826540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-633894" y="2921988"/>
            <a:ext cx="5064953" cy="169563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479028" y="959716"/>
            <a:ext cx="4658735" cy="5077623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900000">
            <a:off x="1690988" y="608314"/>
            <a:ext cx="1789355" cy="365125"/>
          </a:xfrm>
        </p:spPr>
        <p:txBody>
          <a:bodyPr/>
          <a:lstStyle/>
          <a:p>
            <a:fld id="{4CD1782E-972A-4751-83F9-41E8A4C93FF9}" type="datetimeFigureOut">
              <a:rPr lang="es-MX" smtClean="0"/>
              <a:t>30/05/2012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900000">
            <a:off x="3103620" y="6177546"/>
            <a:ext cx="2392237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900000">
            <a:off x="1265370" y="300797"/>
            <a:ext cx="2287319" cy="365125"/>
          </a:xfrm>
        </p:spPr>
        <p:txBody>
          <a:bodyPr/>
          <a:lstStyle/>
          <a:p>
            <a:fld id="{8086FC12-7024-4767-8CDA-DB6FC71457C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 rot="900000">
            <a:off x="-57216" y="-1017685"/>
            <a:ext cx="7411427" cy="3438177"/>
          </a:xfrm>
          <a:custGeom>
            <a:avLst/>
            <a:gdLst/>
            <a:ahLst/>
            <a:cxnLst/>
            <a:rect l="l" t="t" r="r" b="b"/>
            <a:pathLst>
              <a:path w="7411427" h="3438177">
                <a:moveTo>
                  <a:pt x="0" y="1985886"/>
                </a:moveTo>
                <a:lnTo>
                  <a:pt x="7411427" y="0"/>
                </a:lnTo>
                <a:lnTo>
                  <a:pt x="7411427" y="3356087"/>
                </a:lnTo>
                <a:cubicBezTo>
                  <a:pt x="7411427" y="3401424"/>
                  <a:pt x="7374674" y="3438177"/>
                  <a:pt x="7329337" y="3438177"/>
                </a:cubicBezTo>
                <a:lnTo>
                  <a:pt x="389140" y="3438177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900000">
            <a:off x="-776641" y="2417820"/>
            <a:ext cx="6998365" cy="5080081"/>
          </a:xfrm>
          <a:custGeom>
            <a:avLst/>
            <a:gdLst/>
            <a:ahLst/>
            <a:cxnLst/>
            <a:rect l="l" t="t" r="r" b="b"/>
            <a:pathLst>
              <a:path w="6998365" h="5080081">
                <a:moveTo>
                  <a:pt x="0" y="0"/>
                </a:moveTo>
                <a:lnTo>
                  <a:pt x="6916275" y="0"/>
                </a:lnTo>
                <a:cubicBezTo>
                  <a:pt x="6961612" y="0"/>
                  <a:pt x="6998365" y="36753"/>
                  <a:pt x="6998365" y="82090"/>
                </a:cubicBezTo>
                <a:lnTo>
                  <a:pt x="6998365" y="3569608"/>
                </a:lnTo>
                <a:lnTo>
                  <a:pt x="1361203" y="5080081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 rot="900000">
            <a:off x="6338067" y="3775812"/>
            <a:ext cx="3102275" cy="3544033"/>
          </a:xfrm>
          <a:custGeom>
            <a:avLst/>
            <a:gdLst/>
            <a:ahLst/>
            <a:cxnLst/>
            <a:rect l="l" t="t" r="r" b="b"/>
            <a:pathLst>
              <a:path w="3102275" h="3544033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375388" y="0"/>
                </a:lnTo>
                <a:lnTo>
                  <a:pt x="3102275" y="2712781"/>
                </a:lnTo>
                <a:lnTo>
                  <a:pt x="0" y="3544033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 rot="900000">
            <a:off x="7327879" y="-104312"/>
            <a:ext cx="2350627" cy="3820866"/>
          </a:xfrm>
          <a:custGeom>
            <a:avLst/>
            <a:gdLst/>
            <a:ahLst/>
            <a:cxnLst/>
            <a:rect l="l" t="t" r="r" b="b"/>
            <a:pathLst>
              <a:path w="2350627" h="3820866">
                <a:moveTo>
                  <a:pt x="1" y="355523"/>
                </a:moveTo>
                <a:lnTo>
                  <a:pt x="1326829" y="0"/>
                </a:lnTo>
                <a:lnTo>
                  <a:pt x="2350627" y="3820866"/>
                </a:lnTo>
                <a:lnTo>
                  <a:pt x="82091" y="3820866"/>
                </a:lnTo>
                <a:cubicBezTo>
                  <a:pt x="36754" y="3820866"/>
                  <a:pt x="1" y="3784113"/>
                  <a:pt x="0" y="373877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900000">
            <a:off x="534986" y="2921829"/>
            <a:ext cx="5690855" cy="1570680"/>
          </a:xfrm>
        </p:spPr>
        <p:txBody>
          <a:bodyPr anchor="b">
            <a:noAutofit/>
          </a:bodyPr>
          <a:lstStyle>
            <a:lvl1pPr algn="r">
              <a:defRPr sz="48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900000">
            <a:off x="537849" y="4494201"/>
            <a:ext cx="5271544" cy="1500187"/>
          </a:xfrm>
        </p:spPr>
        <p:txBody>
          <a:bodyPr anchor="t">
            <a:normAutofit/>
          </a:bodyPr>
          <a:lstStyle>
            <a:lvl1pPr marL="0" indent="0" algn="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900000">
            <a:off x="6878368" y="3761385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4CD1782E-972A-4751-83F9-41E8A4C93FF9}" type="datetimeFigureOut">
              <a:rPr lang="es-MX" smtClean="0"/>
              <a:t>30/05/2012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900000">
            <a:off x="7056965" y="3170795"/>
            <a:ext cx="1926305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900000" flipH="1">
            <a:off x="7176363" y="2661157"/>
            <a:ext cx="683979" cy="365125"/>
          </a:xfrm>
        </p:spPr>
        <p:txBody>
          <a:bodyPr/>
          <a:lstStyle>
            <a:lvl1pPr algn="l">
              <a:defRPr/>
            </a:lvl1pPr>
          </a:lstStyle>
          <a:p>
            <a:fld id="{8086FC12-7024-4767-8CDA-DB6FC71457C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 rot="20707748">
            <a:off x="-883225" y="-625990"/>
            <a:ext cx="7439907" cy="7344599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20707748">
            <a:off x="3237537" y="6275496"/>
            <a:ext cx="4387395" cy="1165008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 rot="20707748">
            <a:off x="7660698" y="5462349"/>
            <a:ext cx="1709024" cy="1536003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 rot="20707748">
            <a:off x="6667944" y="-490547"/>
            <a:ext cx="3064333" cy="5811872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1893" y="2231024"/>
            <a:ext cx="4820301" cy="143615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 rot="-900000">
            <a:off x="1014439" y="1335061"/>
            <a:ext cx="2578608" cy="4839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rot="-900000">
            <a:off x="3701032" y="618005"/>
            <a:ext cx="2580010" cy="4837176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-900000">
            <a:off x="7755919" y="5887412"/>
            <a:ext cx="1241980" cy="365125"/>
          </a:xfrm>
        </p:spPr>
        <p:txBody>
          <a:bodyPr/>
          <a:lstStyle>
            <a:lvl1pPr algn="l">
              <a:defRPr/>
            </a:lvl1pPr>
          </a:lstStyle>
          <a:p>
            <a:fld id="{4CD1782E-972A-4751-83F9-41E8A4C93FF9}" type="datetimeFigureOut">
              <a:rPr lang="es-MX" smtClean="0"/>
              <a:t>30/05/2012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900000">
            <a:off x="4054658" y="549437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-900000">
            <a:off x="7690164" y="5643110"/>
            <a:ext cx="1241693" cy="365125"/>
          </a:xfrm>
        </p:spPr>
        <p:txBody>
          <a:bodyPr/>
          <a:lstStyle>
            <a:lvl1pPr algn="l">
              <a:defRPr/>
            </a:lvl1pPr>
          </a:lstStyle>
          <a:p>
            <a:fld id="{8086FC12-7024-4767-8CDA-DB6FC71457C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ounded Rectangle 52"/>
          <p:cNvSpPr/>
          <p:nvPr/>
        </p:nvSpPr>
        <p:spPr>
          <a:xfrm rot="20707748">
            <a:off x="-883225" y="-625990"/>
            <a:ext cx="7439907" cy="7344599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ounded Rectangle 53"/>
          <p:cNvSpPr/>
          <p:nvPr/>
        </p:nvSpPr>
        <p:spPr>
          <a:xfrm rot="20707748">
            <a:off x="3237537" y="6275496"/>
            <a:ext cx="4387395" cy="1165008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ounded Rectangle 54"/>
          <p:cNvSpPr/>
          <p:nvPr/>
        </p:nvSpPr>
        <p:spPr>
          <a:xfrm rot="20707748">
            <a:off x="7660698" y="5462349"/>
            <a:ext cx="1709024" cy="1536003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ounded Rectangle 55"/>
          <p:cNvSpPr/>
          <p:nvPr/>
        </p:nvSpPr>
        <p:spPr>
          <a:xfrm rot="20707748">
            <a:off x="6667944" y="-490547"/>
            <a:ext cx="3064333" cy="5811872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5504" y="2231136"/>
            <a:ext cx="4818888" cy="1435608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-900000">
            <a:off x="854761" y="1406870"/>
            <a:ext cx="2213148" cy="759866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rot="-900000">
            <a:off x="1120518" y="2227895"/>
            <a:ext cx="2578608" cy="3938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 rot="-900000">
            <a:off x="3535709" y="687503"/>
            <a:ext cx="2214753" cy="753043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 rot="-900000">
            <a:off x="3808498" y="1495882"/>
            <a:ext cx="2578608" cy="395590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4CD1782E-972A-4751-83F9-41E8A4C93FF9}" type="datetimeFigureOut">
              <a:rPr lang="es-MX" smtClean="0"/>
              <a:t>30/05/2012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 rot="-900000">
            <a:off x="4050792" y="549554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8086FC12-7024-4767-8CDA-DB6FC71457C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 rot="907748">
            <a:off x="-865440" y="850599"/>
            <a:ext cx="3615441" cy="6151724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 rot="907748">
            <a:off x="17749" y="-511509"/>
            <a:ext cx="3735394" cy="1387781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 rot="907748">
            <a:off x="2146801" y="6590199"/>
            <a:ext cx="1981025" cy="535602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 rot="907748">
            <a:off x="3185141" y="-553633"/>
            <a:ext cx="6782931" cy="7826540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-630936" y="2926080"/>
            <a:ext cx="5065776" cy="169164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 rot="900000">
            <a:off x="1691640" y="612648"/>
            <a:ext cx="1792224" cy="365125"/>
          </a:xfrm>
        </p:spPr>
        <p:txBody>
          <a:bodyPr/>
          <a:lstStyle/>
          <a:p>
            <a:fld id="{4CD1782E-972A-4751-83F9-41E8A4C93FF9}" type="datetimeFigureOut">
              <a:rPr lang="es-MX" smtClean="0"/>
              <a:t>30/05/2012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rot="900000">
            <a:off x="2493721" y="6101033"/>
            <a:ext cx="3052113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 rot="900000">
            <a:off x="1261872" y="301752"/>
            <a:ext cx="2286000" cy="365125"/>
          </a:xfrm>
        </p:spPr>
        <p:txBody>
          <a:bodyPr/>
          <a:lstStyle/>
          <a:p>
            <a:fld id="{8086FC12-7024-4767-8CDA-DB6FC71457C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900000">
            <a:off x="-372248" y="-1218153"/>
            <a:ext cx="8577953" cy="6344114"/>
          </a:xfrm>
          <a:custGeom>
            <a:avLst/>
            <a:gdLst/>
            <a:ahLst/>
            <a:cxnLst/>
            <a:rect l="l" t="t" r="r" b="b"/>
            <a:pathLst>
              <a:path w="8577953" h="6344114">
                <a:moveTo>
                  <a:pt x="0" y="2298455"/>
                </a:moveTo>
                <a:lnTo>
                  <a:pt x="8577953" y="0"/>
                </a:lnTo>
                <a:lnTo>
                  <a:pt x="8577953" y="6262024"/>
                </a:lnTo>
                <a:cubicBezTo>
                  <a:pt x="8577953" y="6307361"/>
                  <a:pt x="8541200" y="6344113"/>
                  <a:pt x="8495863" y="6344113"/>
                </a:cubicBezTo>
                <a:lnTo>
                  <a:pt x="1084031" y="634411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900000">
            <a:off x="-449071" y="5207889"/>
            <a:ext cx="7470000" cy="2486713"/>
          </a:xfrm>
          <a:custGeom>
            <a:avLst/>
            <a:gdLst/>
            <a:ahLst/>
            <a:cxnLst/>
            <a:rect l="l" t="t" r="r" b="b"/>
            <a:pathLst>
              <a:path w="7470000" h="2486713">
                <a:moveTo>
                  <a:pt x="0" y="0"/>
                </a:moveTo>
                <a:lnTo>
                  <a:pt x="7387910" y="0"/>
                </a:lnTo>
                <a:cubicBezTo>
                  <a:pt x="7433247" y="0"/>
                  <a:pt x="7470000" y="36753"/>
                  <a:pt x="7470000" y="82090"/>
                </a:cubicBezTo>
                <a:lnTo>
                  <a:pt x="7470000" y="663670"/>
                </a:lnTo>
                <a:lnTo>
                  <a:pt x="666313" y="2486713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900000">
            <a:off x="7192310" y="6483326"/>
            <a:ext cx="1932834" cy="635630"/>
          </a:xfrm>
          <a:custGeom>
            <a:avLst/>
            <a:gdLst/>
            <a:ahLst/>
            <a:cxnLst/>
            <a:rect l="l" t="t" r="r" b="b"/>
            <a:pathLst>
              <a:path w="1932834" h="63563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01288" y="0"/>
                </a:lnTo>
                <a:lnTo>
                  <a:pt x="1932834" y="117729"/>
                </a:lnTo>
                <a:lnTo>
                  <a:pt x="0" y="635630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 rot="900000">
            <a:off x="8127084" y="92392"/>
            <a:ext cx="1878991" cy="6414233"/>
          </a:xfrm>
          <a:custGeom>
            <a:avLst/>
            <a:gdLst/>
            <a:ahLst/>
            <a:cxnLst/>
            <a:rect l="l" t="t" r="r" b="b"/>
            <a:pathLst>
              <a:path w="1878991" h="6414233">
                <a:moveTo>
                  <a:pt x="0" y="42953"/>
                </a:moveTo>
                <a:lnTo>
                  <a:pt x="160303" y="0"/>
                </a:lnTo>
                <a:lnTo>
                  <a:pt x="1878991" y="6414233"/>
                </a:lnTo>
                <a:lnTo>
                  <a:pt x="82090" y="6414233"/>
                </a:lnTo>
                <a:cubicBezTo>
                  <a:pt x="36753" y="6414233"/>
                  <a:pt x="0" y="6377480"/>
                  <a:pt x="0" y="633214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 rot="900000">
            <a:off x="7521938" y="5927116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4CD1782E-972A-4751-83F9-41E8A4C93FF9}" type="datetimeFigureOut">
              <a:rPr lang="es-MX" smtClean="0"/>
              <a:t>30/05/2012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 rot="900000">
            <a:off x="3892286" y="5987296"/>
            <a:ext cx="3124200" cy="295162"/>
          </a:xfrm>
        </p:spPr>
        <p:txBody>
          <a:bodyPr/>
          <a:lstStyle>
            <a:lvl1pPr algn="r">
              <a:defRPr/>
            </a:lvl1pPr>
          </a:lstStyle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900000">
            <a:off x="7599046" y="5570110"/>
            <a:ext cx="716206" cy="365125"/>
          </a:xfrm>
        </p:spPr>
        <p:txBody>
          <a:bodyPr/>
          <a:lstStyle>
            <a:lvl1pPr algn="l">
              <a:defRPr/>
            </a:lvl1pPr>
          </a:lstStyle>
          <a:p>
            <a:fld id="{8086FC12-7024-4767-8CDA-DB6FC71457C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 rot="20707748">
            <a:off x="-897260" y="-624538"/>
            <a:ext cx="7286946" cy="6041338"/>
          </a:xfrm>
          <a:custGeom>
            <a:avLst/>
            <a:gdLst/>
            <a:ahLst/>
            <a:cxnLst/>
            <a:rect l="l" t="t" r="r" b="b"/>
            <a:pathLst>
              <a:path w="7286946" h="6041338">
                <a:moveTo>
                  <a:pt x="1604186" y="0"/>
                </a:moveTo>
                <a:lnTo>
                  <a:pt x="7286946" y="1508972"/>
                </a:lnTo>
                <a:lnTo>
                  <a:pt x="7286946" y="5959247"/>
                </a:lnTo>
                <a:cubicBezTo>
                  <a:pt x="7286946" y="6004584"/>
                  <a:pt x="7250193" y="6041337"/>
                  <a:pt x="7204856" y="6041337"/>
                </a:cubicBezTo>
                <a:lnTo>
                  <a:pt x="0" y="6041338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64806" y="5378153"/>
            <a:ext cx="7443151" cy="2476431"/>
          </a:xfrm>
          <a:custGeom>
            <a:avLst/>
            <a:gdLst/>
            <a:ahLst/>
            <a:cxnLst/>
            <a:rect l="l" t="t" r="r" b="b"/>
            <a:pathLst>
              <a:path w="7443151" h="2476431">
                <a:moveTo>
                  <a:pt x="7393013" y="6452"/>
                </a:moveTo>
                <a:cubicBezTo>
                  <a:pt x="7422477" y="18914"/>
                  <a:pt x="7443150" y="48087"/>
                  <a:pt x="7443150" y="82090"/>
                </a:cubicBezTo>
                <a:lnTo>
                  <a:pt x="7443151" y="2476431"/>
                </a:lnTo>
                <a:lnTo>
                  <a:pt x="0" y="500014"/>
                </a:lnTo>
                <a:lnTo>
                  <a:pt x="132771" y="1"/>
                </a:lnTo>
                <a:lnTo>
                  <a:pt x="7361060" y="1"/>
                </a:lnTo>
                <a:cubicBezTo>
                  <a:pt x="7372394" y="0"/>
                  <a:pt x="7383192" y="2298"/>
                  <a:pt x="7393013" y="6452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7660994" y="5459931"/>
            <a:ext cx="1709023" cy="1538302"/>
          </a:xfrm>
          <a:custGeom>
            <a:avLst/>
            <a:gdLst/>
            <a:ahLst/>
            <a:cxnLst/>
            <a:rect l="l" t="t" r="r" b="b"/>
            <a:pathLst>
              <a:path w="1709023" h="1538302">
                <a:moveTo>
                  <a:pt x="1709023" y="0"/>
                </a:moveTo>
                <a:lnTo>
                  <a:pt x="1300550" y="1538302"/>
                </a:lnTo>
                <a:lnTo>
                  <a:pt x="0" y="119296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 rot="20707748">
            <a:off x="6673110" y="-489836"/>
            <a:ext cx="3059119" cy="5809409"/>
          </a:xfrm>
          <a:custGeom>
            <a:avLst/>
            <a:gdLst/>
            <a:ahLst/>
            <a:cxnLst/>
            <a:rect l="l" t="t" r="r" b="b"/>
            <a:pathLst>
              <a:path w="3059119" h="5809409">
                <a:moveTo>
                  <a:pt x="0" y="0"/>
                </a:moveTo>
                <a:lnTo>
                  <a:pt x="3059119" y="812303"/>
                </a:lnTo>
                <a:lnTo>
                  <a:pt x="1732212" y="5809409"/>
                </a:lnTo>
                <a:lnTo>
                  <a:pt x="82090" y="5809409"/>
                </a:lnTo>
                <a:cubicBezTo>
                  <a:pt x="36753" y="5809409"/>
                  <a:pt x="0" y="5772656"/>
                  <a:pt x="0" y="5727319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5504" y="2231136"/>
            <a:ext cx="4818888" cy="1435608"/>
          </a:xfrm>
        </p:spPr>
        <p:txBody>
          <a:bodyPr anchor="b"/>
          <a:lstStyle>
            <a:lvl1pPr algn="r">
              <a:defRPr sz="4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-900000">
            <a:off x="844848" y="997933"/>
            <a:ext cx="5343100" cy="3888220"/>
          </a:xfrm>
        </p:spPr>
        <p:txBody>
          <a:bodyPr anchor="b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900000">
            <a:off x="3216573" y="5144589"/>
            <a:ext cx="3930375" cy="988131"/>
          </a:xfrm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4CD1782E-972A-4751-83F9-41E8A4C93FF9}" type="datetimeFigureOut">
              <a:rPr lang="es-MX" smtClean="0"/>
              <a:t>30/05/2012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900000">
            <a:off x="4263966" y="6099104"/>
            <a:ext cx="3063047" cy="365125"/>
          </a:xfrm>
        </p:spPr>
        <p:txBody>
          <a:bodyPr/>
          <a:lstStyle>
            <a:lvl1pPr algn="r">
              <a:defRPr/>
            </a:lvl1pPr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8086FC12-7024-4767-8CDA-DB6FC71457C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 rot="900000">
            <a:off x="-533701" y="-979752"/>
            <a:ext cx="6672870" cy="6821601"/>
          </a:xfrm>
          <a:custGeom>
            <a:avLst/>
            <a:gdLst/>
            <a:ahLst/>
            <a:cxnLst/>
            <a:rect l="l" t="t" r="r" b="b"/>
            <a:pathLst>
              <a:path w="6672870" h="6821601">
                <a:moveTo>
                  <a:pt x="0" y="1787990"/>
                </a:moveTo>
                <a:lnTo>
                  <a:pt x="6672870" y="0"/>
                </a:lnTo>
                <a:lnTo>
                  <a:pt x="6672870" y="6739511"/>
                </a:lnTo>
                <a:cubicBezTo>
                  <a:pt x="6672870" y="6784848"/>
                  <a:pt x="6636117" y="6821601"/>
                  <a:pt x="6590780" y="6821601"/>
                </a:cubicBezTo>
                <a:lnTo>
                  <a:pt x="1348753" y="6821601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 rot="900000">
            <a:off x="-283896" y="5969722"/>
            <a:ext cx="5300494" cy="1495954"/>
          </a:xfrm>
          <a:custGeom>
            <a:avLst/>
            <a:gdLst/>
            <a:ahLst/>
            <a:cxnLst/>
            <a:rect l="l" t="t" r="r" b="b"/>
            <a:pathLst>
              <a:path w="5300494" h="1495954">
                <a:moveTo>
                  <a:pt x="0" y="0"/>
                </a:moveTo>
                <a:lnTo>
                  <a:pt x="5218404" y="0"/>
                </a:lnTo>
                <a:cubicBezTo>
                  <a:pt x="5263741" y="0"/>
                  <a:pt x="5300494" y="36753"/>
                  <a:pt x="5300494" y="82090"/>
                </a:cubicBezTo>
                <a:lnTo>
                  <a:pt x="5300494" y="183095"/>
                </a:lnTo>
                <a:lnTo>
                  <a:pt x="400840" y="149595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 rot="900000">
            <a:off x="6930292" y="-242630"/>
            <a:ext cx="2434235" cy="1383623"/>
          </a:xfrm>
          <a:custGeom>
            <a:avLst/>
            <a:gdLst/>
            <a:ahLst/>
            <a:cxnLst/>
            <a:rect l="l" t="t" r="r" b="b"/>
            <a:pathLst>
              <a:path w="2434235" h="1383623">
                <a:moveTo>
                  <a:pt x="0" y="552912"/>
                </a:moveTo>
                <a:lnTo>
                  <a:pt x="2063495" y="0"/>
                </a:lnTo>
                <a:lnTo>
                  <a:pt x="2434235" y="1383623"/>
                </a:lnTo>
                <a:lnTo>
                  <a:pt x="82090" y="1383622"/>
                </a:lnTo>
                <a:cubicBezTo>
                  <a:pt x="36754" y="1383622"/>
                  <a:pt x="0" y="1346869"/>
                  <a:pt x="0" y="130153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900000">
            <a:off x="5899782" y="1282101"/>
            <a:ext cx="3842742" cy="6178450"/>
          </a:xfrm>
          <a:custGeom>
            <a:avLst/>
            <a:gdLst/>
            <a:ahLst/>
            <a:cxnLst/>
            <a:rect l="l" t="t" r="r" b="b"/>
            <a:pathLst>
              <a:path w="3842742" h="617845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463128" y="0"/>
                </a:lnTo>
                <a:lnTo>
                  <a:pt x="3842742" y="5148790"/>
                </a:lnTo>
                <a:lnTo>
                  <a:pt x="0" y="6178450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4578273" y="2744935"/>
            <a:ext cx="5036383" cy="1997131"/>
          </a:xfrm>
        </p:spPr>
        <p:txBody>
          <a:bodyPr anchor="t">
            <a:normAutofit/>
          </a:bodyPr>
          <a:lstStyle>
            <a:lvl1pPr algn="r">
              <a:defRPr sz="4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900000">
            <a:off x="1507529" y="615731"/>
            <a:ext cx="4323504" cy="3294418"/>
          </a:xfrm>
          <a:prstGeom prst="roundRect">
            <a:avLst>
              <a:gd name="adj" fmla="val 4992"/>
            </a:avLst>
          </a:prstGeom>
          <a:ln w="19050">
            <a:solidFill>
              <a:schemeClr val="tx1"/>
            </a:solidFill>
          </a:ln>
          <a:effectLst>
            <a:innerShdw blurRad="101600" dir="13500000">
              <a:prstClr val="black">
                <a:alpha val="70000"/>
              </a:prstClr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900000">
            <a:off x="822789" y="4161126"/>
            <a:ext cx="4310915" cy="120354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900000">
            <a:off x="6992395" y="571255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4CD1782E-972A-4751-83F9-41E8A4C93FF9}" type="datetimeFigureOut">
              <a:rPr lang="es-MX" smtClean="0"/>
              <a:t>30/05/2012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900000">
            <a:off x="647292" y="5162531"/>
            <a:ext cx="2977453" cy="365125"/>
          </a:xfrm>
        </p:spPr>
        <p:txBody>
          <a:bodyPr/>
          <a:lstStyle>
            <a:lvl1pPr algn="l">
              <a:defRPr/>
            </a:lvl1pPr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900000">
            <a:off x="7046470" y="391054"/>
            <a:ext cx="1963187" cy="365125"/>
          </a:xfrm>
        </p:spPr>
        <p:txBody>
          <a:bodyPr/>
          <a:lstStyle>
            <a:lvl1pPr algn="l">
              <a:defRPr/>
            </a:lvl1pPr>
          </a:lstStyle>
          <a:p>
            <a:fld id="{8086FC12-7024-4767-8CDA-DB6FC71457C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can1080Base.png"/>
          <p:cNvPicPr>
            <a:picLocks noChangeAspect="1"/>
          </p:cNvPicPr>
          <p:nvPr/>
        </p:nvPicPr>
        <p:blipFill>
          <a:blip r:embed="rId13" cstate="print">
            <a:lum bright="-38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 rot="-5400000">
            <a:off x="-673455" y="2807056"/>
            <a:ext cx="5320597" cy="18400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0" y="990600"/>
            <a:ext cx="5027024" cy="47833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6096001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ffectLst/>
              </a:defRPr>
            </a:lvl1pPr>
          </a:lstStyle>
          <a:p>
            <a:fld id="{4CD1782E-972A-4751-83F9-41E8A4C93FF9}" type="datetimeFigureOut">
              <a:rPr lang="es-MX" smtClean="0"/>
              <a:t>30/05/2012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096001"/>
            <a:ext cx="312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3047" y="53249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86FC12-7024-4767-8CDA-DB6FC71457C7}" type="slidenum">
              <a:rPr lang="es-MX" smtClean="0"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2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731520" indent="-36576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2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97280" indent="-32004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20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7432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1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7432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1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2024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46888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STMicroelectronics.sv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en.wikipedia.org/wiki/File:STMicroelectronics.svg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en.wikipedia.org/wiki/File:STMicroelectronics.svg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STMicroelectronics.svg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//commons.wikimedia.org/wiki/File:Microchips.jpg?uselang=es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hyperlink" Target="http://en.wikipedia.org/wiki/File:STMicroelectronics.svg" TargetMode="Externa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STMicroelectronics.svg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hyperlink" Target="http://en.wikipedia.org/wiki/File:STMicroelectronics.sv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hyperlink" Target="http://en.wikipedia.org/wiki/File:STMicroelectronics.sv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en.wikipedia.org/wiki/File:STMicroelectronics.svg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hyperlink" Target="http://en.wikipedia.org/wiki/File:STMicroelectronics.svg" TargetMode="Externa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STMicroelectronics.svg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s-MX" sz="4400" dirty="0" smtClean="0"/>
              <a:t>DEMULTIPLEXORES Y MULTIPLEXORES</a:t>
            </a:r>
            <a:endParaRPr lang="es-MX" sz="44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MX" sz="2000" dirty="0" smtClean="0"/>
              <a:t>ING. GUALBERTO RAMÍREZ ARENAS</a:t>
            </a:r>
            <a:endParaRPr lang="es-MX" sz="2000" dirty="0"/>
          </a:p>
        </p:txBody>
      </p:sp>
      <p:pic>
        <p:nvPicPr>
          <p:cNvPr id="2050" name="Picture 2" descr="http://t1.gstatic.com/images?q=tbn:ANd9GcT0rfnbjiGi-C3rHFnV-K1SJQBqJA_yq23Q8LEnGtJmtHYPd16F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247" t="-11415" r="1247" b="11415"/>
          <a:stretch/>
        </p:blipFill>
        <p:spPr bwMode="auto">
          <a:xfrm rot="20730960">
            <a:off x="-761215" y="-1129924"/>
            <a:ext cx="6688108" cy="4450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STMicroelectronics.sv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5805264"/>
            <a:ext cx="1428750" cy="914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4623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STMicroelectronics.sv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5157192"/>
            <a:ext cx="1428750" cy="914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683568" y="332656"/>
            <a:ext cx="7555135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 smtClean="0"/>
              <a:t>	Las entradas de selección corresponden a las variables de entrada de la tabla de verdad, y los canales de entrada se ponen los niveles ALTO o BAJO de acuerdo con la salida deseada para una combinación dada en las entradas A y B. al ir cambiando las entradas de selección A y B siguiendo la secuencia de la tabla de verdad, la salida del multiplexor ira al nivel BAJO o ALTO de acuerdo con los valores que se encuentren en los canales de entrada, reproduciendo de esta manera la tabla de verdad.</a:t>
            </a:r>
          </a:p>
          <a:p>
            <a:pPr algn="just"/>
            <a:endParaRPr lang="es-MX" sz="2400" dirty="0" smtClean="0"/>
          </a:p>
          <a:p>
            <a:pPr algn="just"/>
            <a:endParaRPr lang="es-MX" sz="2400" dirty="0"/>
          </a:p>
        </p:txBody>
      </p:sp>
      <p:pic>
        <p:nvPicPr>
          <p:cNvPr id="6" name="Picture 2" descr="http://t0.gstatic.com/images?q=tbn:ANd9GcTigpEmG21kHBUrDVC0cs39i-E9WKq2Mpkuk6doDdPErFilOsE97iP5QQAexw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" t="37294" r="-175" b="-37294"/>
          <a:stretch/>
        </p:blipFill>
        <p:spPr bwMode="auto">
          <a:xfrm rot="848383">
            <a:off x="-712755" y="5092912"/>
            <a:ext cx="7565153" cy="4464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2750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1187624" y="476672"/>
            <a:ext cx="676875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/>
              <a:t>Leer la siguiente </a:t>
            </a:r>
            <a:r>
              <a:rPr lang="es-MX" sz="2400" dirty="0" smtClean="0"/>
              <a:t>bibliografía para completar la presentación.</a:t>
            </a:r>
            <a:endParaRPr lang="es-MX" sz="2400" dirty="0"/>
          </a:p>
          <a:p>
            <a:pPr algn="just"/>
            <a:endParaRPr lang="es-MX" sz="2400" dirty="0"/>
          </a:p>
          <a:p>
            <a:pPr algn="just"/>
            <a:r>
              <a:rPr lang="es-MX" sz="2400" dirty="0"/>
              <a:t>Electrónica digital Editorial CECSA 3ª Ed. James W. </a:t>
            </a:r>
            <a:r>
              <a:rPr lang="es-MX" sz="2400" dirty="0" err="1"/>
              <a:t>Bignell</a:t>
            </a:r>
            <a:r>
              <a:rPr lang="es-MX" sz="2400" dirty="0"/>
              <a:t>, Robert L. </a:t>
            </a:r>
            <a:r>
              <a:rPr lang="es-MX" sz="2400" dirty="0" err="1"/>
              <a:t>Donovan</a:t>
            </a:r>
            <a:r>
              <a:rPr lang="es-MX" sz="2400" dirty="0"/>
              <a:t> </a:t>
            </a:r>
            <a:r>
              <a:rPr lang="es-MX" sz="2400" dirty="0" err="1"/>
              <a:t>Pag</a:t>
            </a:r>
            <a:r>
              <a:rPr lang="es-MX" sz="2400" dirty="0"/>
              <a:t>. </a:t>
            </a:r>
            <a:r>
              <a:rPr lang="es-MX" sz="2400" dirty="0" smtClean="0"/>
              <a:t>496-501.</a:t>
            </a:r>
          </a:p>
          <a:p>
            <a:pPr algn="just"/>
            <a:endParaRPr lang="es-MX" sz="2400" dirty="0"/>
          </a:p>
          <a:p>
            <a:pPr algn="just"/>
            <a:r>
              <a:rPr lang="es-MX" sz="2400" dirty="0" smtClean="0"/>
              <a:t>Esta presentación la puedes bajar de la pagina de internet Técnicos Cables y  Circuitos del Ing. Gualberto Ramírez Arenas.</a:t>
            </a:r>
            <a:endParaRPr lang="es-MX" sz="2400" dirty="0"/>
          </a:p>
          <a:p>
            <a:endParaRPr lang="es-MX" sz="2400" dirty="0"/>
          </a:p>
        </p:txBody>
      </p:sp>
      <p:pic>
        <p:nvPicPr>
          <p:cNvPr id="5" name="Picture 9" descr="STMicroelectronics.sv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5157192"/>
            <a:ext cx="1428750" cy="914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t0.gstatic.com/images?q=tbn:ANd9GcTigpEmG21kHBUrDVC0cs39i-E9WKq2Mpkuk6doDdPErFilOsE97iP5QQAexw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" t="37294" r="-175" b="-37294"/>
          <a:stretch/>
        </p:blipFill>
        <p:spPr bwMode="auto">
          <a:xfrm rot="848383">
            <a:off x="-712755" y="5092912"/>
            <a:ext cx="7565153" cy="4464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1125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http://1.bp.blogspot.com/_nku_0rrCSUw/TQaJG2yx8DI/AAAAAAAAABs/K0GpmKuWpVY/s1600/1875040-electronic-circuito-integrado-de-cerca-tinte-verde%255B1%255D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7" t="34776" r="-517" b="-34776"/>
          <a:stretch/>
        </p:blipFill>
        <p:spPr bwMode="auto">
          <a:xfrm rot="880545">
            <a:off x="-762310" y="5166454"/>
            <a:ext cx="7524516" cy="4830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9" descr="STMicroelectronics.sv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5157192"/>
            <a:ext cx="1428750" cy="914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683568" y="476672"/>
            <a:ext cx="720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dirty="0" smtClean="0"/>
              <a:t>COMPETENCIAS </a:t>
            </a:r>
            <a:endParaRPr lang="es-MX" sz="3200" dirty="0"/>
          </a:p>
        </p:txBody>
      </p:sp>
      <p:sp>
        <p:nvSpPr>
          <p:cNvPr id="3" name="2 CuadroTexto"/>
          <p:cNvSpPr txBox="1"/>
          <p:nvPr/>
        </p:nvSpPr>
        <p:spPr>
          <a:xfrm>
            <a:off x="611560" y="1412776"/>
            <a:ext cx="763284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dirty="0" smtClean="0"/>
              <a:t>Disciplinar</a:t>
            </a:r>
          </a:p>
          <a:p>
            <a:pPr algn="just"/>
            <a:r>
              <a:rPr lang="es-MX" sz="2800" dirty="0"/>
              <a:t>Identifica problemas, formula preguntas de carácter científico y plantea las hipótesis necesarias para responderlas. 	</a:t>
            </a:r>
          </a:p>
          <a:p>
            <a:pPr algn="just"/>
            <a:r>
              <a:rPr lang="es-MX" sz="2800" dirty="0"/>
              <a:t>	</a:t>
            </a:r>
          </a:p>
          <a:p>
            <a:pPr algn="just"/>
            <a:r>
              <a:rPr lang="es-MX" sz="2800" dirty="0" smtClean="0"/>
              <a:t>Genérica </a:t>
            </a:r>
          </a:p>
          <a:p>
            <a:pPr algn="just"/>
            <a:r>
              <a:rPr lang="es-MX" sz="2800" dirty="0"/>
              <a:t>Identifica los sistemas y reglas o principios medulares que subyacen a una serie de fenómenos.	</a:t>
            </a:r>
          </a:p>
          <a:p>
            <a:pPr algn="just"/>
            <a:r>
              <a:rPr lang="es-MX" sz="2800" dirty="0" smtClean="0"/>
              <a:t> 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2787459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115616" y="620688"/>
            <a:ext cx="68407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 smtClean="0"/>
              <a:t>OBJETIVO</a:t>
            </a:r>
          </a:p>
          <a:p>
            <a:pPr algn="just"/>
            <a:endParaRPr lang="es-MX" sz="2400" dirty="0" smtClean="0"/>
          </a:p>
          <a:p>
            <a:pPr algn="just"/>
            <a:r>
              <a:rPr lang="es-MX" sz="2400" dirty="0" smtClean="0"/>
              <a:t>	El alumno comprende el funcionamiento y diseño de multiplexores y </a:t>
            </a:r>
            <a:r>
              <a:rPr lang="es-MX" sz="2400" dirty="0" err="1" smtClean="0"/>
              <a:t>demultiplexores</a:t>
            </a:r>
            <a:r>
              <a:rPr lang="es-MX" sz="2400" dirty="0" smtClean="0"/>
              <a:t> así como sus aplicaciones.</a:t>
            </a:r>
            <a:endParaRPr lang="es-MX" sz="2400" dirty="0"/>
          </a:p>
        </p:txBody>
      </p:sp>
      <p:pic>
        <p:nvPicPr>
          <p:cNvPr id="1028" name="Picture 4" descr="http://upload.wikimedia.org/wikipedia/commons/thumb/5/5c/Microchips.jpg/300px-Microchips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5996" y="3140968"/>
            <a:ext cx="2857500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http://1.bp.blogspot.com/_nku_0rrCSUw/TQaJG2yx8DI/AAAAAAAAABs/K0GpmKuWpVY/s1600/1875040-electronic-circuito-integrado-de-cerca-tinte-verde%255B1%255D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7" t="34776" r="-517" b="-34776"/>
          <a:stretch/>
        </p:blipFill>
        <p:spPr bwMode="auto">
          <a:xfrm rot="880545">
            <a:off x="-762310" y="5166454"/>
            <a:ext cx="7524516" cy="4830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STMicroelectronics.svg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5157192"/>
            <a:ext cx="1428750" cy="914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1171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http://1.bp.blogspot.com/_nku_0rrCSUw/TQaJG2yx8DI/AAAAAAAAABs/K0GpmKuWpVY/s1600/1875040-electronic-circuito-integrado-de-cerca-tinte-verde%255B1%255D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7" t="34776" r="-517" b="-34776"/>
          <a:stretch/>
        </p:blipFill>
        <p:spPr bwMode="auto">
          <a:xfrm rot="880545">
            <a:off x="-762310" y="5166454"/>
            <a:ext cx="7524516" cy="4830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9" descr="STMicroelectronics.sv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5157192"/>
            <a:ext cx="1428750" cy="914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683568" y="751344"/>
            <a:ext cx="727280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 smtClean="0"/>
              <a:t>Actividad</a:t>
            </a:r>
          </a:p>
          <a:p>
            <a:pPr algn="just"/>
            <a:r>
              <a:rPr lang="es-MX" sz="2400" dirty="0" smtClean="0"/>
              <a:t>En grupos de 5 personas realiza la lectura de la presentación y comenta con tus compañeros que cada uno escriba un párrafo a modo de reflexión y al final creen una sola reflexión sobre el funcionamiento de los circuitos multiplexores y de multiplexores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85557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http://1.bp.blogspot.com/_nku_0rrCSUw/TQaJG2yx8DI/AAAAAAAAABs/K0GpmKuWpVY/s1600/1875040-electronic-circuito-integrado-de-cerca-tinte-verde%255B1%255D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7" t="34776" r="-517" b="-34776"/>
          <a:stretch/>
        </p:blipFill>
        <p:spPr bwMode="auto">
          <a:xfrm rot="880545">
            <a:off x="-762310" y="5166454"/>
            <a:ext cx="7524516" cy="4830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611560" y="764704"/>
            <a:ext cx="777686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dirty="0" smtClean="0"/>
              <a:t>DEFINICION:</a:t>
            </a:r>
          </a:p>
          <a:p>
            <a:pPr algn="just"/>
            <a:r>
              <a:rPr lang="es-MX" sz="2400" dirty="0" smtClean="0"/>
              <a:t>	Un </a:t>
            </a:r>
            <a:r>
              <a:rPr lang="es-MX" sz="2400" dirty="0" err="1" smtClean="0"/>
              <a:t>demultiplexor</a:t>
            </a:r>
            <a:r>
              <a:rPr lang="es-MX" sz="2400" dirty="0" smtClean="0"/>
              <a:t> es un  interruptor digital que permite hacer la conexión de una entrada con una de las muchas líneas de salida posibles. La línea de la salida a la que se desea que quede conectada la entrada esta determinada por el numero binario a la entrada del multiplexor.</a:t>
            </a:r>
          </a:p>
          <a:p>
            <a:pPr algn="just"/>
            <a:endParaRPr lang="es-MX" sz="2400" dirty="0"/>
          </a:p>
        </p:txBody>
      </p:sp>
      <p:pic>
        <p:nvPicPr>
          <p:cNvPr id="1028" name="Picture 4" descr="http://t0.gstatic.com/images?q=tbn:ANd9GcRYWboTNvwTyguM5KBWNW1_CdVB9fGYFZbNYIRdTPj8RyNDOLB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1804" y="3143728"/>
            <a:ext cx="3036540" cy="3597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CuadroTexto"/>
          <p:cNvSpPr txBox="1"/>
          <p:nvPr/>
        </p:nvSpPr>
        <p:spPr>
          <a:xfrm>
            <a:off x="2195736" y="4107418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err="1" smtClean="0"/>
              <a:t>Demultiplexor</a:t>
            </a:r>
            <a:r>
              <a:rPr lang="es-MX" dirty="0" smtClean="0"/>
              <a:t> 4 a 1</a:t>
            </a:r>
            <a:endParaRPr lang="es-MX" dirty="0"/>
          </a:p>
        </p:txBody>
      </p:sp>
      <p:pic>
        <p:nvPicPr>
          <p:cNvPr id="6" name="Picture 9" descr="STMicroelectronics.sv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9754" y="5157192"/>
            <a:ext cx="1428750" cy="914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9866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http://1.bp.blogspot.com/_nku_0rrCSUw/TQaJG2yx8DI/AAAAAAAAABs/K0GpmKuWpVY/s1600/1875040-electronic-circuito-integrado-de-cerca-tinte-verde%255B1%255D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7" t="34776" r="-517" b="-34776"/>
          <a:stretch/>
        </p:blipFill>
        <p:spPr bwMode="auto">
          <a:xfrm rot="880545">
            <a:off x="-762310" y="5166454"/>
            <a:ext cx="7524516" cy="4830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971600" y="692696"/>
            <a:ext cx="727280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 smtClean="0"/>
              <a:t>	La estructura de un </a:t>
            </a:r>
            <a:r>
              <a:rPr lang="es-MX" sz="2400" dirty="0" err="1" smtClean="0"/>
              <a:t>demultiplexor</a:t>
            </a:r>
            <a:r>
              <a:rPr lang="es-MX" sz="2400" dirty="0" smtClean="0"/>
              <a:t> es muy similar a la de un decodificador. La única diferencia radica en el uso de la línea de habilitación del decodificador un </a:t>
            </a:r>
            <a:r>
              <a:rPr lang="es-MX" sz="2400" dirty="0" err="1" smtClean="0"/>
              <a:t>demultiplexor</a:t>
            </a:r>
            <a:r>
              <a:rPr lang="es-MX" sz="2400" dirty="0" smtClean="0"/>
              <a:t> utiliza la línea de habilitación como entrada de datos y estos datos aparecerán en la salida  seleccionada cuando el numero binario correspondiente esta presente en las entradas de selección.</a:t>
            </a:r>
            <a:endParaRPr lang="es-MX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2951" y="3763785"/>
            <a:ext cx="3375273" cy="290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9" descr="STMicroelectronics.sv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9754" y="5157192"/>
            <a:ext cx="1428750" cy="914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3673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MULTIPLEXOR</a:t>
            </a:r>
            <a:endParaRPr lang="es-MX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0418" y="2204864"/>
            <a:ext cx="4946038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2" descr="http://t0.gstatic.com/images?q=tbn:ANd9GcTigpEmG21kHBUrDVC0cs39i-E9WKq2Mpkuk6doDdPErFilOsE97iP5QQAex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48383">
            <a:off x="71839" y="-1349534"/>
            <a:ext cx="3789954" cy="2236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t0.gstatic.com/images?q=tbn:ANd9GcTigpEmG21kHBUrDVC0cs39i-E9WKq2Mpkuk6doDdPErFilOsE97iP5QQAexw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8" t="21710" r="-3228" b="-21710"/>
          <a:stretch/>
        </p:blipFill>
        <p:spPr bwMode="auto">
          <a:xfrm rot="848383">
            <a:off x="1835441" y="6738357"/>
            <a:ext cx="3789954" cy="2236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9" descr="STMicroelectronics.sv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6793" y="5380208"/>
            <a:ext cx="1428750" cy="914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0642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t0.gstatic.com/images?q=tbn:ANd9GcTigpEmG21kHBUrDVC0cs39i-E9WKq2Mpkuk6doDdPErFilOsE97iP5QQAexw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" t="37294" r="-175" b="-37294"/>
          <a:stretch/>
        </p:blipFill>
        <p:spPr bwMode="auto">
          <a:xfrm rot="848383">
            <a:off x="-712755" y="5092912"/>
            <a:ext cx="7565153" cy="4464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971600" y="476672"/>
            <a:ext cx="70567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 smtClean="0"/>
              <a:t>	Un multiplexor es lo opuesto a un </a:t>
            </a:r>
            <a:r>
              <a:rPr lang="es-MX" sz="2400" dirty="0" err="1" smtClean="0"/>
              <a:t>demultiplexor</a:t>
            </a:r>
            <a:r>
              <a:rPr lang="es-MX" sz="2400" dirty="0" smtClean="0"/>
              <a:t>, este dispositivo selecciona un canal como entrada y lo conecta a una salida de señal. En la figura se muestra un circuito típico de multiplexor. </a:t>
            </a:r>
            <a:endParaRPr lang="es-MX" sz="2400" dirty="0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924944"/>
            <a:ext cx="4776192" cy="3626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9" descr="STMicroelectronics.svg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5157192"/>
            <a:ext cx="1428750" cy="914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9609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http://t0.gstatic.com/images?q=tbn:ANd9GcTigpEmG21kHBUrDVC0cs39i-E9WKq2Mpkuk6doDdPErFilOsE97iP5QQAexw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" t="37294" r="-175" b="-37294"/>
          <a:stretch/>
        </p:blipFill>
        <p:spPr bwMode="auto">
          <a:xfrm rot="848383">
            <a:off x="-712755" y="5092912"/>
            <a:ext cx="7565153" cy="4464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9" descr="STMicroelectronics.sv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5157192"/>
            <a:ext cx="1428750" cy="914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755576" y="476672"/>
            <a:ext cx="819750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dirty="0" smtClean="0"/>
              <a:t>USO DE UN MULTIPLEXOR PARA REPRODUCIR UNA TABLA DE VERDAD DESEADA.</a:t>
            </a:r>
            <a:endParaRPr lang="es-MX" sz="2800" dirty="0"/>
          </a:p>
        </p:txBody>
      </p:sp>
      <p:sp>
        <p:nvSpPr>
          <p:cNvPr id="5" name="4 CuadroTexto"/>
          <p:cNvSpPr txBox="1"/>
          <p:nvPr/>
        </p:nvSpPr>
        <p:spPr>
          <a:xfrm>
            <a:off x="677586" y="1628800"/>
            <a:ext cx="76388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 smtClean="0"/>
              <a:t>	Para construir un circuito digital que satisfaga la tabla de verdad mostrada enseguida, se hace un multiplexor de 4 a 1 como se muestra en la figura.</a:t>
            </a:r>
            <a:endParaRPr lang="es-MX" sz="2400" dirty="0"/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0450326"/>
              </p:ext>
            </p:extLst>
          </p:nvPr>
        </p:nvGraphicFramePr>
        <p:xfrm>
          <a:off x="251520" y="3861047"/>
          <a:ext cx="1728192" cy="20162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8587"/>
                <a:gridCol w="588587"/>
                <a:gridCol w="551018"/>
              </a:tblGrid>
              <a:tr h="40324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 dirty="0">
                          <a:effectLst/>
                        </a:rPr>
                        <a:t>B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 dirty="0">
                          <a:effectLst/>
                        </a:rPr>
                        <a:t>A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 dirty="0">
                          <a:effectLst/>
                        </a:rPr>
                        <a:t>Y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</a:tr>
              <a:tr h="40324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0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0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1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0324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0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 dirty="0">
                          <a:effectLst/>
                        </a:rPr>
                        <a:t>1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 dirty="0">
                          <a:effectLst/>
                        </a:rPr>
                        <a:t>0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0324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1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0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1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0324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1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1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 dirty="0">
                          <a:effectLst/>
                        </a:rPr>
                        <a:t>0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9100" y="2806536"/>
            <a:ext cx="5002229" cy="4081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87769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ilter">
  <a:themeElements>
    <a:clrScheme name="Kilter">
      <a:dk1>
        <a:sysClr val="windowText" lastClr="000000"/>
      </a:dk1>
      <a:lt1>
        <a:sysClr val="window" lastClr="FFFFFF"/>
      </a:lt1>
      <a:dk2>
        <a:srgbClr val="318FC5"/>
      </a:dk2>
      <a:lt2>
        <a:srgbClr val="AEE8FB"/>
      </a:lt2>
      <a:accent1>
        <a:srgbClr val="76C5EF"/>
      </a:accent1>
      <a:accent2>
        <a:srgbClr val="FEA022"/>
      </a:accent2>
      <a:accent3>
        <a:srgbClr val="FF6700"/>
      </a:accent3>
      <a:accent4>
        <a:srgbClr val="70A525"/>
      </a:accent4>
      <a:accent5>
        <a:srgbClr val="A5D848"/>
      </a:accent5>
      <a:accent6>
        <a:srgbClr val="20768C"/>
      </a:accent6>
      <a:hlink>
        <a:srgbClr val="7AB6E8"/>
      </a:hlink>
      <a:folHlink>
        <a:srgbClr val="83B0D3"/>
      </a:folHlink>
    </a:clrScheme>
    <a:fontScheme name="Kilter">
      <a:majorFont>
        <a:latin typeface="Rockwell"/>
        <a:ea typeface=""/>
        <a:cs typeface=""/>
        <a:font script="Grek" typeface="Cambria"/>
        <a:font script="Cyrl" typeface="Cambria"/>
        <a:font script="Jpan" typeface="HGS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S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ilter">
      <a:fillStyleLst>
        <a:solidFill>
          <a:schemeClr val="phClr"/>
        </a:solidFill>
        <a:gradFill rotWithShape="1">
          <a:gsLst>
            <a:gs pos="0">
              <a:schemeClr val="phClr">
                <a:tint val="14000"/>
                <a:satMod val="180000"/>
                <a:lumMod val="100000"/>
              </a:schemeClr>
            </a:gs>
            <a:gs pos="42000">
              <a:schemeClr val="phClr">
                <a:tint val="40000"/>
                <a:satMod val="160000"/>
                <a:lumMod val="94000"/>
              </a:schemeClr>
            </a:gs>
            <a:gs pos="100000">
              <a:schemeClr val="phClr">
                <a:tint val="94000"/>
                <a:satMod val="140000"/>
              </a:schemeClr>
            </a:gs>
          </a:gsLst>
          <a:lin ang="5160000" scaled="1"/>
        </a:gradFill>
        <a:gradFill rotWithShape="1">
          <a:gsLst>
            <a:gs pos="38000">
              <a:schemeClr val="phClr">
                <a:satMod val="120000"/>
              </a:schemeClr>
            </a:gs>
            <a:gs pos="100000">
              <a:schemeClr val="phClr">
                <a:shade val="60000"/>
                <a:satMod val="180000"/>
                <a:lumMod val="70000"/>
              </a:schemeClr>
            </a:gs>
          </a:gsLst>
          <a:lin ang="4680000" scaled="0"/>
        </a:gradFill>
      </a:fillStyleLst>
      <a:lnStyleLst>
        <a:ln w="12700" cap="flat" cmpd="sng" algn="ctr">
          <a:solidFill>
            <a:schemeClr val="phClr">
              <a:shade val="50000"/>
            </a:schemeClr>
          </a:solidFill>
          <a:prstDash val="solid"/>
        </a:ln>
        <a:ln w="2540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762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152400" h="63500" prst="softRound"/>
          </a:sp3d>
        </a:effectStyle>
        <a:effectStyle>
          <a:effectLst>
            <a:outerShdw blurRad="107950" dist="12700" dir="5040000" rotWithShape="0">
              <a:srgbClr val="000000">
                <a:alpha val="5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h="63500" prst="softRound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atMod val="140000"/>
                <a:lumMod val="120000"/>
              </a:schemeClr>
            </a:gs>
            <a:gs pos="100000">
              <a:schemeClr val="phClr">
                <a:tint val="95000"/>
                <a:shade val="70000"/>
                <a:satMod val="180000"/>
                <a:lumMod val="82000"/>
              </a:schemeClr>
            </a:gs>
          </a:gsLst>
          <a:path path="circle">
            <a:fillToRect l="25000" t="25000" r="25000" b="25000"/>
          </a:path>
        </a:gradFill>
        <a:gradFill rotWithShape="1">
          <a:gsLst>
            <a:gs pos="0">
              <a:schemeClr val="phClr">
                <a:tint val="94000"/>
                <a:satMod val="140000"/>
                <a:lumMod val="120000"/>
              </a:schemeClr>
            </a:gs>
            <a:gs pos="100000">
              <a:schemeClr val="phClr">
                <a:tint val="97000"/>
                <a:shade val="70000"/>
                <a:satMod val="190000"/>
                <a:lumMod val="72000"/>
              </a:schemeClr>
            </a:gs>
          </a:gsLst>
          <a:path path="circle">
            <a:fillToRect l="50000" t="50000" r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TC101859865[[fn=Kilter]]</Template>
  <TotalTime>249</TotalTime>
  <Words>156</Words>
  <Application>Microsoft Office PowerPoint</Application>
  <PresentationFormat>Presentación en pantalla (4:3)</PresentationFormat>
  <Paragraphs>44</Paragraphs>
  <Slides>11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Kilter</vt:lpstr>
      <vt:lpstr>DEMULTIPLEXORES Y MULTIPLEXORES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MULTIPLEXOR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DEMULTIPLEXORES Y MULTIPLEXORES</dc:title>
  <dc:creator>GUALI</dc:creator>
  <cp:lastModifiedBy>GUALI</cp:lastModifiedBy>
  <cp:revision>20</cp:revision>
  <dcterms:created xsi:type="dcterms:W3CDTF">2012-05-28T14:25:51Z</dcterms:created>
  <dcterms:modified xsi:type="dcterms:W3CDTF">2012-05-30T14:58:14Z</dcterms:modified>
</cp:coreProperties>
</file>